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785794"/>
            <a:ext cx="6600844" cy="1357322"/>
          </a:xfrm>
        </p:spPr>
        <p:txBody>
          <a:bodyPr/>
          <a:lstStyle/>
          <a:p>
            <a:r>
              <a:rPr lang="ru-RU" dirty="0" smtClean="0"/>
              <a:t>ФГТ и ФГОС: общее и отличия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smtClean="0"/>
          </a:p>
          <a:p>
            <a:endParaRPr lang="ru-RU" smtClean="0"/>
          </a:p>
          <a:p>
            <a:endParaRPr lang="ru-RU" smtClean="0"/>
          </a:p>
          <a:p>
            <a:pPr algn="r"/>
            <a:r>
              <a:rPr lang="ru-RU" b="0" smtClean="0"/>
              <a:t>М.М. Санникова , методист отдела общего и дополнительного образования Управления образования</a:t>
            </a:r>
            <a:endParaRPr lang="ru-RU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Области сравнения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smtClean="0"/>
          </a:p>
          <a:p>
            <a:r>
              <a:rPr lang="ru-RU" smtClean="0"/>
              <a:t>Нормативно-правовая основа</a:t>
            </a:r>
          </a:p>
          <a:p>
            <a:r>
              <a:rPr lang="ru-RU" smtClean="0"/>
              <a:t>Цели и задачи реализации</a:t>
            </a:r>
          </a:p>
          <a:p>
            <a:r>
              <a:rPr lang="ru-RU" smtClean="0"/>
              <a:t>Принципы реализации</a:t>
            </a:r>
          </a:p>
          <a:p>
            <a:r>
              <a:rPr lang="ru-RU" smtClean="0"/>
              <a:t>Требования к структуре образовательной программы</a:t>
            </a:r>
          </a:p>
          <a:p>
            <a:r>
              <a:rPr lang="ru-RU" smtClean="0"/>
              <a:t>Требования к содержанию образовательной программы</a:t>
            </a:r>
          </a:p>
          <a:p>
            <a:r>
              <a:rPr lang="ru-RU" smtClean="0"/>
              <a:t>Требования к результатам освоения.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/>
          <a:lstStyle/>
          <a:p>
            <a:pPr algn="ctr"/>
            <a:r>
              <a:rPr lang="ru-RU" b="1" smtClean="0"/>
              <a:t>Нормативно-правовая основа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600" smtClean="0"/>
              <a:t>ФГТ утвержены приказом министерства образования и науки РФ от 23 ноября 2009 г №655 </a:t>
            </a:r>
          </a:p>
          <a:p>
            <a:r>
              <a:rPr lang="ru-RU" sz="1600" smtClean="0"/>
              <a:t>Данный приказ утратил силу на основании приказа министерства образования и науки РФ от 17 октября 2013г №1155 «Об утверждении ФГОС ДО»</a:t>
            </a:r>
            <a:endParaRPr lang="ru-RU" sz="16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600" smtClean="0"/>
              <a:t>Конституции Российской Федерации и законодательства Российской Федерации</a:t>
            </a:r>
          </a:p>
          <a:p>
            <a:r>
              <a:rPr lang="ru-RU" sz="1600" smtClean="0"/>
              <a:t>Конвенции ООН о правах ребёнка</a:t>
            </a:r>
          </a:p>
          <a:p>
            <a:r>
              <a:rPr lang="ru-RU" sz="1600" smtClean="0"/>
              <a:t>В соответствии с пунктом 6 части1 статьи 6 Федерального закона от 29 декабря 2012г. № 273-ФЗ «Об образовании в Российской Федерации»</a:t>
            </a:r>
            <a:endParaRPr lang="ru-RU" sz="160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428596" y="857232"/>
            <a:ext cx="3686204" cy="1370856"/>
          </a:xfrm>
        </p:spPr>
        <p:txBody>
          <a:bodyPr/>
          <a:lstStyle/>
          <a:p>
            <a:pPr algn="ctr"/>
            <a:r>
              <a:rPr lang="ru-RU" smtClean="0"/>
              <a:t>Федеральные государственные требования разработаны на основе: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286248" y="857232"/>
            <a:ext cx="3714752" cy="1370856"/>
          </a:xfrm>
        </p:spPr>
        <p:txBody>
          <a:bodyPr/>
          <a:lstStyle/>
          <a:p>
            <a:pPr algn="ctr"/>
            <a:r>
              <a:rPr lang="ru-RU" smtClean="0"/>
              <a:t>Стандарт разработан на основе: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Цели и задачи реализации</a:t>
            </a:r>
            <a:r>
              <a:rPr lang="ru-RU" smtClean="0"/>
              <a:t/>
            </a:r>
            <a:br>
              <a:rPr lang="ru-RU" smtClean="0"/>
            </a:b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857364"/>
            <a:ext cx="3286148" cy="4391036"/>
          </a:xfrm>
        </p:spPr>
        <p:txBody>
          <a:bodyPr>
            <a:normAutofit/>
          </a:bodyPr>
          <a:lstStyle/>
          <a:p>
            <a:r>
              <a:rPr lang="ru-RU" sz="1400" smtClean="0"/>
              <a:t>Примерная общеобразовательная программа дошкольного образования направлена на формирование общей культуры, </a:t>
            </a:r>
          </a:p>
          <a:p>
            <a:r>
              <a:rPr lang="ru-RU" sz="1400" smtClean="0"/>
              <a:t>развитие физических, интелектуальных и личностных качеств, </a:t>
            </a:r>
          </a:p>
          <a:p>
            <a:r>
              <a:rPr lang="ru-RU" sz="1400" smtClean="0"/>
              <a:t>формирование предпосылок учебной деятельности, обеспечивающих социальную успешность, </a:t>
            </a:r>
          </a:p>
          <a:p>
            <a:r>
              <a:rPr lang="ru-RU" sz="1400" smtClean="0"/>
              <a:t>сохранение и укрепление здоровья детей дошкольного возраста, </a:t>
            </a:r>
          </a:p>
          <a:p>
            <a:r>
              <a:rPr lang="ru-RU" sz="1400" smtClean="0"/>
              <a:t>коррекцию недостатков в физическом и психическом развитии детей.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786182" y="1857364"/>
            <a:ext cx="4786346" cy="4391036"/>
          </a:xfrm>
        </p:spPr>
        <p:txBody>
          <a:bodyPr>
            <a:normAutofit/>
          </a:bodyPr>
          <a:lstStyle/>
          <a:p>
            <a:r>
              <a:rPr lang="ru-RU" sz="1600" b="1" u="sng" dirty="0" smtClean="0"/>
              <a:t>Цели: </a:t>
            </a:r>
          </a:p>
          <a:p>
            <a:pPr algn="just"/>
            <a:r>
              <a:rPr lang="ru-RU" sz="1400" b="1" u="sng" dirty="0" smtClean="0"/>
              <a:t>1.</a:t>
            </a:r>
            <a:r>
              <a:rPr lang="ru-RU" sz="1400" u="sng" dirty="0" smtClean="0"/>
              <a:t>повышение социального </a:t>
            </a:r>
            <a:r>
              <a:rPr lang="ru-RU" sz="1400" dirty="0" smtClean="0"/>
              <a:t>статуса ДО</a:t>
            </a:r>
          </a:p>
          <a:p>
            <a:pPr algn="just"/>
            <a:r>
              <a:rPr lang="ru-RU" sz="1400" b="1" dirty="0" smtClean="0"/>
              <a:t>2.</a:t>
            </a:r>
            <a:r>
              <a:rPr lang="ru-RU" sz="1400" dirty="0" smtClean="0"/>
              <a:t>обеспечение государством </a:t>
            </a:r>
            <a:r>
              <a:rPr lang="ru-RU" sz="1400" u="sng" dirty="0" smtClean="0"/>
              <a:t>равенства </a:t>
            </a:r>
            <a:r>
              <a:rPr lang="ru-RU" sz="1400" dirty="0" smtClean="0"/>
              <a:t>возможностей </a:t>
            </a:r>
            <a:r>
              <a:rPr lang="ru-RU" sz="1400" u="sng" dirty="0" smtClean="0"/>
              <a:t>для каждого ребёнка </a:t>
            </a:r>
            <a:r>
              <a:rPr lang="ru-RU" sz="1400" dirty="0" smtClean="0"/>
              <a:t>в получении качественного ДО</a:t>
            </a:r>
          </a:p>
          <a:p>
            <a:pPr algn="just"/>
            <a:r>
              <a:rPr lang="ru-RU" sz="1400" b="1" dirty="0" smtClean="0"/>
              <a:t>3.</a:t>
            </a:r>
            <a:r>
              <a:rPr lang="ru-RU" sz="1400" u="sng" dirty="0" smtClean="0"/>
              <a:t>обеспечение государственных гарантий </a:t>
            </a:r>
            <a:r>
              <a:rPr lang="ru-RU" sz="1400" dirty="0" smtClean="0"/>
              <a:t>уровня и качества ДО </a:t>
            </a:r>
            <a:r>
              <a:rPr lang="ru-RU" sz="1400" u="sng" dirty="0" smtClean="0"/>
              <a:t>на основе единства</a:t>
            </a:r>
            <a:r>
              <a:rPr lang="ru-RU" sz="1400" dirty="0" smtClean="0"/>
              <a:t> обязательных </a:t>
            </a:r>
            <a:r>
              <a:rPr lang="ru-RU" sz="1400" u="sng" dirty="0" smtClean="0"/>
              <a:t>требований</a:t>
            </a:r>
            <a:r>
              <a:rPr lang="ru-RU" sz="1400" dirty="0" smtClean="0"/>
              <a:t> к реализации образовательных программ дошкольного образования, их структуре и результатам их освоения</a:t>
            </a:r>
          </a:p>
          <a:p>
            <a:pPr algn="just"/>
            <a:r>
              <a:rPr lang="ru-RU" sz="1400" u="sng" dirty="0" smtClean="0"/>
              <a:t>4.сохранение единства образовательного пространства</a:t>
            </a:r>
            <a:r>
              <a:rPr lang="ru-RU" sz="1400" dirty="0" smtClean="0"/>
              <a:t> РФ относительно уровня ДО</a:t>
            </a:r>
          </a:p>
          <a:p>
            <a:pPr algn="just"/>
            <a:r>
              <a:rPr lang="ru-RU" sz="1600" b="1" u="sng" dirty="0" smtClean="0"/>
              <a:t>Задачи: </a:t>
            </a:r>
          </a:p>
          <a:p>
            <a:pPr algn="just"/>
            <a:r>
              <a:rPr lang="ru-RU" sz="1600" b="1" u="sng" dirty="0" smtClean="0"/>
              <a:t>определены п.1.6.Стандарта их 9.</a:t>
            </a:r>
            <a:endParaRPr lang="ru-RU" sz="1600" b="1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1000108"/>
            <a:ext cx="3543328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500562" y="1000108"/>
            <a:ext cx="3500438" cy="714380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/>
          <a:lstStyle/>
          <a:p>
            <a:pPr algn="ctr"/>
            <a:r>
              <a:rPr lang="ru-RU" b="1" smtClean="0"/>
              <a:t>Принципы реализации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714488"/>
            <a:ext cx="3286148" cy="4857784"/>
          </a:xfrm>
        </p:spPr>
        <p:txBody>
          <a:bodyPr>
            <a:normAutofit fontScale="92500" lnSpcReduction="20000"/>
          </a:bodyPr>
          <a:lstStyle/>
          <a:p>
            <a:r>
              <a:rPr lang="ru-RU" sz="1400" smtClean="0"/>
              <a:t>- принцип интеграции образовательных областей;</a:t>
            </a:r>
          </a:p>
          <a:p>
            <a:r>
              <a:rPr lang="ru-RU" sz="1400" smtClean="0"/>
              <a:t>- комплексно-тематический принцип построения образовательного процесса;</a:t>
            </a:r>
          </a:p>
          <a:p>
            <a:r>
              <a:rPr lang="ru-RU" sz="1400" smtClean="0"/>
              <a:t>-принцип развивающего образования;</a:t>
            </a:r>
          </a:p>
          <a:p>
            <a:r>
              <a:rPr lang="ru-RU" sz="1400" smtClean="0"/>
              <a:t>-сочетание принципов научной  обоснованности и практической применимости;</a:t>
            </a:r>
          </a:p>
          <a:p>
            <a:r>
              <a:rPr lang="ru-RU" sz="1400" smtClean="0"/>
              <a:t>- обеспечение единства воспитательных, развивающих и обучающих целей и задач процесса образования</a:t>
            </a:r>
          </a:p>
          <a:p>
            <a:r>
              <a:rPr lang="ru-RU" sz="1400" smtClean="0"/>
              <a:t>- решение программных образовательных задач в совместной деятельности взрослого и детей и самостоятельной деятельности детей не только в рамках непосредственной деятельности, но и при проведении режимных моментов</a:t>
            </a:r>
          </a:p>
          <a:p>
            <a:r>
              <a:rPr lang="ru-RU" sz="1400" smtClean="0"/>
              <a:t>Построение образовательного процесса на адекватных возрасту формах работы с детьми (игра).</a:t>
            </a:r>
          </a:p>
          <a:p>
            <a:endParaRPr lang="ru-RU" sz="15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3929058" y="1714488"/>
            <a:ext cx="4572032" cy="4357718"/>
          </a:xfrm>
        </p:spPr>
        <p:txBody>
          <a:bodyPr>
            <a:normAutofit fontScale="92500" lnSpcReduction="20000"/>
          </a:bodyPr>
          <a:lstStyle/>
          <a:p>
            <a:r>
              <a:rPr lang="ru-RU" sz="1400" smtClean="0"/>
              <a:t>Полноценное проживание ребёнком всех этапов детства, обогащение детского развития;</a:t>
            </a:r>
          </a:p>
          <a:p>
            <a:pPr algn="just"/>
            <a:r>
              <a:rPr lang="ru-RU" sz="1400" smtClean="0"/>
              <a:t>Построение образовательной деятельности на основе индивидуальных особенностей каждого ребёнка, при котором сам ребёнок становится активным в выборе содержания своего образования, становится субъектом образования.</a:t>
            </a:r>
          </a:p>
          <a:p>
            <a:pPr algn="just"/>
            <a:r>
              <a:rPr lang="ru-RU" sz="1400" smtClean="0"/>
              <a:t>Содействие и сотрудничество детей и взрослых, признание ребёнка полноценным участником образовательных отношений.</a:t>
            </a:r>
          </a:p>
          <a:p>
            <a:pPr algn="just"/>
            <a:r>
              <a:rPr lang="ru-RU" sz="1400" smtClean="0"/>
              <a:t>Поддержка инициативы детей в различных видах деятельности.</a:t>
            </a:r>
          </a:p>
          <a:p>
            <a:pPr algn="just"/>
            <a:r>
              <a:rPr lang="ru-RU" sz="1400" smtClean="0"/>
              <a:t>Сотрудничество организации с семьёй.</a:t>
            </a:r>
          </a:p>
          <a:p>
            <a:pPr algn="just"/>
            <a:r>
              <a:rPr lang="ru-RU" sz="1400" smtClean="0"/>
              <a:t>Приобщение детей к социокультурным нормам, традициям семьи, общества и государства.</a:t>
            </a:r>
          </a:p>
          <a:p>
            <a:pPr algn="just"/>
            <a:r>
              <a:rPr lang="ru-RU" sz="1400" smtClean="0"/>
              <a:t>Формирование познавательных интересов и познавательных действий ребёнка в различных видах деятельности.</a:t>
            </a:r>
          </a:p>
          <a:p>
            <a:pPr algn="just"/>
            <a:r>
              <a:rPr lang="ru-RU" sz="1400" smtClean="0"/>
              <a:t>Возростная адекватность дошкольного образования</a:t>
            </a:r>
          </a:p>
          <a:p>
            <a:pPr algn="just"/>
            <a:r>
              <a:rPr lang="ru-RU" sz="1400" smtClean="0"/>
              <a:t>Учёт этнокультурной ситуации развития детей.</a:t>
            </a:r>
            <a:endParaRPr lang="ru-RU" sz="140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00034" y="857232"/>
            <a:ext cx="3614766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286248" y="857232"/>
            <a:ext cx="3714752" cy="714380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7984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Требования к структуре образовательной программы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785926"/>
            <a:ext cx="3686204" cy="4462474"/>
          </a:xfrm>
        </p:spPr>
        <p:txBody>
          <a:bodyPr/>
          <a:lstStyle/>
          <a:p>
            <a:endParaRPr lang="ru-RU" sz="1600" b="1" smtClean="0"/>
          </a:p>
          <a:p>
            <a:r>
              <a:rPr lang="ru-RU" sz="1600" b="1" smtClean="0"/>
              <a:t>Программа состоит из 2-х частей:</a:t>
            </a:r>
          </a:p>
          <a:p>
            <a:endParaRPr lang="ru-RU" sz="1600" smtClean="0"/>
          </a:p>
          <a:p>
            <a:r>
              <a:rPr lang="ru-RU" sz="1600" b="1" smtClean="0"/>
              <a:t>- обязательной части (80%);</a:t>
            </a:r>
            <a:endParaRPr lang="ru-RU" sz="1600" smtClean="0"/>
          </a:p>
          <a:p>
            <a:endParaRPr lang="ru-RU" sz="1600" b="1" smtClean="0"/>
          </a:p>
          <a:p>
            <a:r>
              <a:rPr lang="ru-RU" sz="1600" b="1" smtClean="0"/>
              <a:t>- части, формируемой участниками образовательного процесса (20%).</a:t>
            </a:r>
            <a:endParaRPr lang="ru-RU" sz="160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357686" y="1785926"/>
            <a:ext cx="3671889" cy="44624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     Объем обязательной части Программы должен</a:t>
            </a:r>
            <a:endParaRPr lang="ru-RU" sz="1600" dirty="0" smtClean="0"/>
          </a:p>
          <a:p>
            <a:r>
              <a:rPr lang="ru-RU" sz="1600" b="1" dirty="0" smtClean="0"/>
              <a:t>составлять не менее: 60% от её общего объёма</a:t>
            </a:r>
          </a:p>
          <a:p>
            <a:r>
              <a:rPr lang="ru-RU" sz="1600" b="1" dirty="0" smtClean="0"/>
              <a:t>а части, формируемые участниками образовательных </a:t>
            </a:r>
            <a:r>
              <a:rPr lang="ru-RU" sz="1600" b="1" dirty="0" smtClean="0"/>
              <a:t>отношений- </a:t>
            </a:r>
            <a:r>
              <a:rPr lang="ru-RU" sz="1600" b="1" dirty="0" smtClean="0"/>
              <a:t>не более 40%.</a:t>
            </a:r>
            <a:endParaRPr lang="ru-RU" sz="1600" dirty="0" smtClean="0"/>
          </a:p>
          <a:p>
            <a:r>
              <a:rPr lang="ru-RU" sz="1600" b="1" dirty="0" smtClean="0"/>
              <a:t>Дополнительным разделом Программы является текст её краткой презентации. Краткая презентация программы должна быть ориентирована на родителей воспитанников и доступна для ознакомления.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1000108"/>
            <a:ext cx="3543328" cy="642942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1000108"/>
            <a:ext cx="3643314" cy="571504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7429528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Требования к содержанию образовательной программы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214282" y="1643050"/>
            <a:ext cx="3900518" cy="492922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mtClean="0"/>
              <a:t>Содержание дошкольного образования состоит из </a:t>
            </a:r>
            <a:r>
              <a:rPr lang="ru-RU" b="1" u="sng" smtClean="0"/>
              <a:t>10 образовательных областей</a:t>
            </a:r>
            <a:r>
              <a:rPr lang="ru-RU" b="1" smtClean="0"/>
              <a:t>: </a:t>
            </a:r>
            <a:r>
              <a:rPr lang="ru-RU" smtClean="0"/>
              <a:t>"Физическая   культура»,   «Здоровье», «Социализация», «Труд», «Безопасность», «Чтение художественной литературы», «Коммуникация», «Познание»,      «Музыка», «Художественное творчество», которые обеспечивают разностороннее развитие детей </a:t>
            </a:r>
            <a:r>
              <a:rPr lang="ru-RU" b="1" u="sng" smtClean="0"/>
              <a:t>по основным направлениям:</a:t>
            </a:r>
          </a:p>
          <a:p>
            <a:pPr>
              <a:buNone/>
            </a:pPr>
            <a:r>
              <a:rPr lang="ru-RU" smtClean="0"/>
              <a:t>физическому,социально-личностному,познавательно-речевому,хужожественно-эстетическому.. </a:t>
            </a:r>
          </a:p>
          <a:p>
            <a:pPr>
              <a:buNone/>
            </a:pPr>
            <a:endParaRPr lang="ru-RU" smtClean="0"/>
          </a:p>
          <a:p>
            <a:pPr>
              <a:buNone/>
            </a:pPr>
            <a:r>
              <a:rPr lang="ru-RU" smtClean="0"/>
              <a:t>В основе содержания дошкольного</a:t>
            </a:r>
          </a:p>
          <a:p>
            <a:pPr>
              <a:buNone/>
            </a:pPr>
            <a:r>
              <a:rPr lang="ru-RU" smtClean="0"/>
              <a:t>образования деятельностный подход.</a:t>
            </a:r>
          </a:p>
          <a:p>
            <a:pPr>
              <a:buNone/>
            </a:pPr>
            <a:r>
              <a:rPr lang="ru-RU" smtClean="0"/>
              <a:t>Виды детской деятельности:</a:t>
            </a:r>
          </a:p>
          <a:p>
            <a:r>
              <a:rPr lang="ru-RU" smtClean="0"/>
              <a:t>- двигательная    (активность)</a:t>
            </a:r>
          </a:p>
          <a:p>
            <a:r>
              <a:rPr lang="ru-RU" smtClean="0"/>
              <a:t>- игровая</a:t>
            </a:r>
          </a:p>
          <a:p>
            <a:r>
              <a:rPr lang="ru-RU" smtClean="0"/>
              <a:t>- трудовая</a:t>
            </a:r>
          </a:p>
          <a:p>
            <a:r>
              <a:rPr lang="ru-RU" smtClean="0"/>
              <a:t>- восприятие художественной литературы</a:t>
            </a:r>
          </a:p>
          <a:p>
            <a:r>
              <a:rPr lang="ru-RU" baseline="30000" smtClean="0"/>
              <a:t>- </a:t>
            </a:r>
            <a:r>
              <a:rPr lang="ru-RU" smtClean="0"/>
              <a:t>коммуникативная</a:t>
            </a:r>
          </a:p>
          <a:p>
            <a:r>
              <a:rPr lang="ru-RU" i="1" smtClean="0"/>
              <a:t>- </a:t>
            </a:r>
            <a:r>
              <a:rPr lang="ru-RU" smtClean="0"/>
              <a:t>познавательно-исследовательская</a:t>
            </a:r>
          </a:p>
          <a:p>
            <a:r>
              <a:rPr lang="ru-RU" smtClean="0"/>
              <a:t>- конструктивная</a:t>
            </a:r>
          </a:p>
          <a:p>
            <a:r>
              <a:rPr lang="ru-RU" smtClean="0"/>
              <a:t>- музыкально-художественная</a:t>
            </a:r>
          </a:p>
          <a:p>
            <a:r>
              <a:rPr lang="ru-RU" smtClean="0"/>
              <a:t>- продуктивная 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071934" y="1643050"/>
            <a:ext cx="3957641" cy="4605350"/>
          </a:xfrm>
        </p:spPr>
        <p:txBody>
          <a:bodyPr>
            <a:normAutofit fontScale="55000" lnSpcReduction="20000"/>
          </a:bodyPr>
          <a:lstStyle/>
          <a:p>
            <a:r>
              <a:rPr lang="ru-RU" smtClean="0"/>
              <a:t>Содержание Программы должно охватывать </a:t>
            </a:r>
            <a:r>
              <a:rPr lang="ru-RU" b="1" u="sng" smtClean="0"/>
              <a:t>5 следующих образовательных областей:</a:t>
            </a:r>
            <a:endParaRPr lang="ru-RU" u="sng" smtClean="0"/>
          </a:p>
          <a:p>
            <a:pPr>
              <a:buNone/>
            </a:pPr>
            <a:r>
              <a:rPr lang="ru-RU" b="1" smtClean="0"/>
              <a:t>- социально-коммуникативное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познавательное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речевое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 художественно - эстетическое развитие</a:t>
            </a:r>
            <a:endParaRPr lang="ru-RU" smtClean="0"/>
          </a:p>
          <a:p>
            <a:pPr>
              <a:buNone/>
            </a:pPr>
            <a:r>
              <a:rPr lang="ru-RU" b="1" smtClean="0"/>
              <a:t>-физическое развитие;      </a:t>
            </a:r>
            <a:endParaRPr lang="ru-RU" smtClean="0"/>
          </a:p>
          <a:p>
            <a:pPr>
              <a:buNone/>
            </a:pPr>
            <a:r>
              <a:rPr lang="ru-RU" smtClean="0"/>
              <a:t>Содержание образовательных областей может реализовываться в различных </a:t>
            </a:r>
            <a:r>
              <a:rPr lang="ru-RU" b="1" u="sng" smtClean="0"/>
              <a:t>видах деятельности:</a:t>
            </a:r>
            <a:endParaRPr lang="ru-RU" u="sng" smtClean="0"/>
          </a:p>
          <a:p>
            <a:pPr lvl="0"/>
            <a:r>
              <a:rPr lang="ru-RU" b="1" smtClean="0"/>
              <a:t>двигательная     (активность):</a:t>
            </a:r>
            <a:endParaRPr lang="ru-RU" smtClean="0"/>
          </a:p>
          <a:p>
            <a:pPr lvl="0"/>
            <a:r>
              <a:rPr lang="ru-RU" b="1" smtClean="0"/>
              <a:t>игровая;</a:t>
            </a:r>
            <a:endParaRPr lang="ru-RU" smtClean="0"/>
          </a:p>
          <a:p>
            <a:r>
              <a:rPr lang="ru-RU" smtClean="0"/>
              <a:t> </a:t>
            </a:r>
            <a:r>
              <a:rPr lang="ru-RU" b="1" smtClean="0"/>
              <a:t>трудовая;</a:t>
            </a:r>
            <a:endParaRPr lang="ru-RU" smtClean="0"/>
          </a:p>
          <a:p>
            <a:pPr lvl="0"/>
            <a:r>
              <a:rPr lang="ru-RU" b="1" smtClean="0"/>
              <a:t>восприятие художественной литературы;</a:t>
            </a:r>
            <a:endParaRPr lang="ru-RU" smtClean="0"/>
          </a:p>
          <a:p>
            <a:pPr lvl="0"/>
            <a:r>
              <a:rPr lang="ru-RU" b="1" smtClean="0"/>
              <a:t>коммуникативная;</a:t>
            </a:r>
            <a:endParaRPr lang="ru-RU" smtClean="0"/>
          </a:p>
          <a:p>
            <a:pPr lvl="0"/>
            <a:r>
              <a:rPr lang="ru-RU" b="1" smtClean="0"/>
              <a:t>познавательно-исследовательская;</a:t>
            </a:r>
            <a:endParaRPr lang="ru-RU" smtClean="0"/>
          </a:p>
          <a:p>
            <a:pPr lvl="0"/>
            <a:r>
              <a:rPr lang="ru-RU" b="1" smtClean="0"/>
              <a:t>конструктивная:</a:t>
            </a:r>
            <a:endParaRPr lang="ru-RU" smtClean="0"/>
          </a:p>
          <a:p>
            <a:pPr lvl="0"/>
            <a:r>
              <a:rPr lang="ru-RU" b="1" smtClean="0"/>
              <a:t>музыкальная;</a:t>
            </a:r>
            <a:endParaRPr lang="ru-RU" smtClean="0"/>
          </a:p>
          <a:p>
            <a:r>
              <a:rPr lang="ru-RU" b="1" smtClean="0"/>
              <a:t>изобразительная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00034" y="928670"/>
            <a:ext cx="3614766" cy="642942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429124" y="928670"/>
            <a:ext cx="3571876" cy="571504"/>
          </a:xfr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3050"/>
            <a:ext cx="7500966" cy="5841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/>
              <a:t>Требования к результатам освоения</a:t>
            </a:r>
            <a:endParaRPr lang="ru-RU" b="1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>
          <a:xfrm>
            <a:off x="428596" y="1643050"/>
            <a:ext cx="3686204" cy="4929222"/>
          </a:xfrm>
        </p:spPr>
        <p:txBody>
          <a:bodyPr>
            <a:normAutofit fontScale="47500" lnSpcReduction="20000"/>
          </a:bodyPr>
          <a:lstStyle/>
          <a:p>
            <a:r>
              <a:rPr lang="ru-RU" b="1" smtClean="0"/>
              <a:t>Итоговый результат освоения Программы представляет собой совокупность интегративных качеств: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Физически развитый, овладевший основными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КГН;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Любознательный, активный: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Эмоционально  отзывчивый;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Овладевший средствами общения и способами взаимодействия со сверстниками и взрослыми;</a:t>
            </a:r>
            <a:endParaRPr lang="ru-RU" smtClean="0"/>
          </a:p>
          <a:p>
            <a:pPr lvl="0">
              <a:buNone/>
            </a:pPr>
            <a:r>
              <a:rPr lang="ru-RU" b="1" smtClean="0"/>
              <a:t>Способный управлять своим поведением и</a:t>
            </a:r>
            <a:br>
              <a:rPr lang="ru-RU" b="1" smtClean="0"/>
            </a:br>
            <a:r>
              <a:rPr lang="ru-RU" b="1" smtClean="0"/>
              <a:t>планировать свои действия на основе</a:t>
            </a:r>
            <a:r>
              <a:rPr lang="ru-RU" smtClean="0"/>
              <a:t/>
            </a:r>
            <a:br>
              <a:rPr lang="ru-RU" smtClean="0"/>
            </a:br>
            <a:r>
              <a:rPr lang="ru-RU" b="1" smtClean="0"/>
              <a:t>первичных ценностных представлений,</a:t>
            </a:r>
            <a:br>
              <a:rPr lang="ru-RU" b="1" smtClean="0"/>
            </a:br>
            <a:r>
              <a:rPr lang="ru-RU" b="1" smtClean="0"/>
              <a:t>соблюдающий элементарные нормы и правила поведения;</a:t>
            </a:r>
            <a:endParaRPr lang="ru-RU" smtClean="0"/>
          </a:p>
          <a:p>
            <a:pPr>
              <a:buNone/>
            </a:pPr>
            <a:r>
              <a:rPr lang="ru-RU" b="1" smtClean="0"/>
              <a:t>Способный решать интеллектуальные и</a:t>
            </a:r>
            <a:br>
              <a:rPr lang="ru-RU" b="1" smtClean="0"/>
            </a:br>
            <a:r>
              <a:rPr lang="ru-RU" b="1" smtClean="0"/>
              <a:t>(личностные задачи (проблемы) адекватные</a:t>
            </a:r>
            <a:br>
              <a:rPr lang="ru-RU" b="1" smtClean="0"/>
            </a:br>
            <a:r>
              <a:rPr lang="ru-RU" b="1" smtClean="0"/>
              <a:t>возрасту;</a:t>
            </a:r>
            <a:endParaRPr lang="ru-RU" smtClean="0"/>
          </a:p>
          <a:p>
            <a:pPr>
              <a:buNone/>
            </a:pPr>
            <a:r>
              <a:rPr lang="ru-RU" b="1" smtClean="0"/>
              <a:t>Имеющий первичные представления о себе, семье, обществе, государстве, мире и природе;</a:t>
            </a:r>
            <a:endParaRPr lang="ru-RU" smtClean="0"/>
          </a:p>
          <a:p>
            <a:pPr>
              <a:buNone/>
            </a:pPr>
            <a:r>
              <a:rPr lang="ru-RU" b="1" smtClean="0"/>
              <a:t>Овладевший универсальными предпосылками учебной деятельности- умениями работать по правилу и образцу, слушать взрослого и выполнять его инструкции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>
          <a:xfrm>
            <a:off x="4071934" y="1643050"/>
            <a:ext cx="4500594" cy="4857784"/>
          </a:xfrm>
        </p:spPr>
        <p:txBody>
          <a:bodyPr>
            <a:normAutofit fontScale="25000" lnSpcReduction="20000"/>
          </a:bodyPr>
          <a:lstStyle/>
          <a:p>
            <a:r>
              <a:rPr lang="ru-RU" sz="4400" b="1" smtClean="0"/>
              <a:t>Требования Стандарта к результатам освоения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Программы представлены в виде целевых ориентиров дошкольного образования, которые представляют собой социальные и психологические характеристики возможных достижений ребёнка на этапе завершения уровня дошкольного образования.</a:t>
            </a:r>
            <a:endParaRPr lang="ru-RU" sz="4400" smtClean="0"/>
          </a:p>
          <a:p>
            <a:r>
              <a:rPr lang="ru-RU" sz="4400" b="1" smtClean="0"/>
              <a:t>Целевые ориентиры (пункт 6):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-ребёнок проявляет инициативность и самостоятельность;</a:t>
            </a:r>
            <a:endParaRPr lang="ru-RU" sz="4400" smtClean="0"/>
          </a:p>
          <a:p>
            <a:pPr>
              <a:buFontTx/>
              <a:buChar char="-"/>
            </a:pPr>
            <a:r>
              <a:rPr lang="ru-RU" sz="4400" b="1" smtClean="0"/>
              <a:t>ребёнок уверен в своих силах, открыт внешнему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миру, положительно относится к себе и другим,</a:t>
            </a:r>
            <a:br>
              <a:rPr lang="ru-RU" sz="4400" b="1" smtClean="0"/>
            </a:br>
            <a:r>
              <a:rPr lang="ru-RU" sz="4400" b="1" smtClean="0"/>
              <a:t>обладает чувством собственного достоинства,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взаимодействует со сверстниками и взрослыми:</a:t>
            </a:r>
          </a:p>
          <a:p>
            <a:pPr>
              <a:buNone/>
            </a:pPr>
            <a:r>
              <a:rPr lang="ru-RU" sz="4400" b="1" smtClean="0"/>
              <a:t>- ребёнок обладает развитым воображением, умеет подчиняться правилам и социальным нормам: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проявляет творческие способности;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у ребёнка развита крупная и мелкая моторика, он</a:t>
            </a:r>
            <a:r>
              <a:rPr lang="ru-RU" sz="4400" smtClean="0"/>
              <a:t/>
            </a:r>
            <a:br>
              <a:rPr lang="ru-RU" sz="4400" smtClean="0"/>
            </a:br>
            <a:r>
              <a:rPr lang="ru-RU" sz="4400" b="1" smtClean="0"/>
              <a:t>может контролировать свои движения и управлять ими;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хорошо владеет устной речью;</a:t>
            </a:r>
            <a:endParaRPr lang="ru-RU" sz="4400" smtClean="0"/>
          </a:p>
          <a:p>
            <a:pPr>
              <a:buNone/>
            </a:pPr>
            <a:r>
              <a:rPr lang="ru-RU" sz="4400" b="1" smtClean="0"/>
              <a:t>- ребёнок способен к волевым усилиям, может соблюдать правила безопасного поведения и личной гигиены и др.</a:t>
            </a:r>
            <a:endParaRPr lang="ru-RU" sz="4400" smtClean="0"/>
          </a:p>
          <a:p>
            <a:r>
              <a:rPr lang="ru-RU" sz="4400" b="1" smtClean="0"/>
              <a:t>Настоящие целевые ориентиры 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  <a:p>
            <a:r>
              <a:rPr lang="ru-RU" sz="4400" b="1" smtClean="0"/>
              <a:t>Целевые ориентиры не подлежат непосредственной оценке. Освоение Программы не сопровождается проведением промежуточных аттестаций и итоговой аттестации воспитанников</a:t>
            </a:r>
            <a:r>
              <a:rPr lang="ru-RU" b="1" smtClean="0"/>
              <a:t>.</a:t>
            </a:r>
            <a:endParaRPr lang="ru-RU" smtClean="0"/>
          </a:p>
          <a:p>
            <a:pPr>
              <a:buNone/>
            </a:pP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>
          <a:xfrm>
            <a:off x="571472" y="785794"/>
            <a:ext cx="3543328" cy="714380"/>
          </a:xfrm>
        </p:spPr>
        <p:txBody>
          <a:bodyPr/>
          <a:lstStyle/>
          <a:p>
            <a:pPr algn="ctr"/>
            <a:r>
              <a:rPr lang="ru-RU" smtClean="0"/>
              <a:t>ФГТ</a:t>
            </a:r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357686" y="785794"/>
            <a:ext cx="3643314" cy="714380"/>
          </a:xfrm>
          <a:prstGeom prst="roundRect">
            <a:avLst>
              <a:gd name="adj" fmla="val 10354"/>
            </a:avLst>
          </a:prstGeom>
        </p:spPr>
        <p:txBody>
          <a:bodyPr/>
          <a:lstStyle/>
          <a:p>
            <a:pPr algn="ctr"/>
            <a:r>
              <a:rPr lang="ru-RU" smtClean="0"/>
              <a:t>ФГОС ДО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067576" cy="4868874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308</TotalTime>
  <Words>547</Words>
  <PresentationFormat>Экран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ФГТ и ФГОС: общее и отличия</vt:lpstr>
      <vt:lpstr>Области сравнения</vt:lpstr>
      <vt:lpstr>Нормативно-правовая основа</vt:lpstr>
      <vt:lpstr>Цели и задачи реализации </vt:lpstr>
      <vt:lpstr>Принципы реализации</vt:lpstr>
      <vt:lpstr>Требования к структуре образовательной программы</vt:lpstr>
      <vt:lpstr>Требования к содержанию образовательной программы</vt:lpstr>
      <vt:lpstr>Требования к результатам освоения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ФГТ и ФГОС: общее и отличия</dc:title>
  <cp:lastModifiedBy>Нина Вениаминовна</cp:lastModifiedBy>
  <cp:revision>34</cp:revision>
  <dcterms:modified xsi:type="dcterms:W3CDTF">2014-01-30T12:05:33Z</dcterms:modified>
</cp:coreProperties>
</file>